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87" r:id="rId3"/>
    <p:sldId id="265" r:id="rId4"/>
    <p:sldId id="283" r:id="rId5"/>
    <p:sldId id="274" r:id="rId6"/>
    <p:sldId id="288" r:id="rId7"/>
    <p:sldId id="281" r:id="rId8"/>
    <p:sldId id="290" r:id="rId9"/>
    <p:sldId id="276" r:id="rId10"/>
    <p:sldId id="280" r:id="rId11"/>
    <p:sldId id="277" r:id="rId12"/>
    <p:sldId id="278" r:id="rId13"/>
    <p:sldId id="273" r:id="rId14"/>
    <p:sldId id="263" r:id="rId15"/>
    <p:sldId id="258" r:id="rId16"/>
    <p:sldId id="282" r:id="rId17"/>
    <p:sldId id="272" r:id="rId18"/>
    <p:sldId id="294" r:id="rId19"/>
    <p:sldId id="295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486C"/>
    <a:srgbClr val="336699"/>
    <a:srgbClr val="9078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345" autoAdjust="0"/>
    <p:restoredTop sz="68502"/>
  </p:normalViewPr>
  <p:slideViewPr>
    <p:cSldViewPr>
      <p:cViewPr varScale="1">
        <p:scale>
          <a:sx n="75" d="100"/>
          <a:sy n="75" d="100"/>
        </p:scale>
        <p:origin x="166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524000" y="4495800"/>
            <a:ext cx="62087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kern="1200" dirty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Financial and behavioral impacts </a:t>
            </a:r>
            <a:br>
              <a:rPr lang="en-US" sz="2800" b="1" kern="1200" dirty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</a:br>
            <a:endParaRPr lang="en-US" sz="2800" b="1" dirty="0"/>
          </a:p>
        </p:txBody>
      </p:sp>
      <p:sp>
        <p:nvSpPr>
          <p:cNvPr id="3" name="Rectangle 2"/>
          <p:cNvSpPr/>
          <p:nvPr userDrawn="1"/>
        </p:nvSpPr>
        <p:spPr>
          <a:xfrm>
            <a:off x="2819400" y="3802559"/>
            <a:ext cx="29546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1200" dirty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Chapter</a:t>
            </a:r>
            <a:r>
              <a:rPr lang="en-US" sz="4400" b="1" kern="1200" baseline="0" dirty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 2</a:t>
            </a:r>
            <a:endParaRPr lang="en-US" sz="4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"/>
            <a:ext cx="9144000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Karen\AppData\Local\Microsoft\Windows\Temporary Internet Files\Content.IE5\1AM1THAR\GP%20LOGO1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89732"/>
            <a:ext cx="844550" cy="81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688080" y="6414078"/>
            <a:ext cx="5332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 Hudson &amp; Hudson. </a:t>
            </a:r>
            <a:r>
              <a:rPr lang="en-US" sz="1400" i="1" dirty="0"/>
              <a:t>Customer Service for Hospitality &amp; Tourism</a:t>
            </a:r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875935-DA8A-47B4-996C-05C2B93FC1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13443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6450" y="0"/>
            <a:ext cx="1733550" cy="6553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048250" cy="6553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455935-CD17-4E93-90C7-BAE3761146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21479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838200" y="0"/>
            <a:ext cx="8305800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519284-E648-4D87-9771-7975855ECF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97372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38" y="0"/>
            <a:ext cx="8315325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0E123-BE1A-41CA-A96C-0B3205B325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54722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3175"/>
            <a:ext cx="8315325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609600"/>
            <a:ext cx="33909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9100" y="609600"/>
            <a:ext cx="33909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FFC989-C9F5-4D51-A9C3-AE5F20336A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38000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76" y="0"/>
            <a:ext cx="8315325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13306-FE83-4F60-8498-80E898BED3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55339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1F829-5758-4137-9F91-95FEA906C7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14946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5CD207-EE75-4420-B4EE-E9AC0E49FE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72521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518BFE-18C8-4C22-88C0-C4BEF9406B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73128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2C20FA-CEFA-4342-88C2-C4AC5758C6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76191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6858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609600"/>
            <a:ext cx="69342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61150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89725"/>
            <a:ext cx="28956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latin typeface="Arial" charset="0"/>
              </a:defRPr>
            </a:lvl1pPr>
          </a:lstStyle>
          <a:p>
            <a:fld id="{F5AF11E3-5AEA-439E-88D2-08E5A4FC1BE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 thruBlk="1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23A2F-158C-E2DC-7EED-AD58D5FF7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8229600" cy="2362200"/>
          </a:xfrm>
        </p:spPr>
        <p:txBody>
          <a:bodyPr/>
          <a:lstStyle/>
          <a:p>
            <a:pPr algn="ctr"/>
            <a:r>
              <a:rPr lang="en-US" sz="3600" dirty="0"/>
              <a:t>Chapter 2</a:t>
            </a:r>
            <a:br>
              <a:rPr lang="en-US" sz="3600" dirty="0"/>
            </a:br>
            <a:r>
              <a:rPr lang="en-GB" sz="3600" b="1" dirty="0">
                <a:effectLst/>
              </a:rPr>
              <a:t>The financial and </a:t>
            </a:r>
            <a:r>
              <a:rPr lang="en-GB" sz="3600" dirty="0" err="1"/>
              <a:t>b</a:t>
            </a:r>
            <a:r>
              <a:rPr lang="en-GB" sz="3600" b="1" dirty="0" err="1">
                <a:effectLst/>
              </a:rPr>
              <a:t>ehavioral</a:t>
            </a:r>
            <a:r>
              <a:rPr lang="en-GB" sz="3600" b="1">
                <a:effectLst/>
              </a:rPr>
              <a:t> </a:t>
            </a:r>
            <a:r>
              <a:rPr lang="en-GB" sz="3600" dirty="0"/>
              <a:t>i</a:t>
            </a:r>
            <a:r>
              <a:rPr lang="en-GB" sz="3600" b="1">
                <a:effectLst/>
              </a:rPr>
              <a:t>mpacts of customer </a:t>
            </a:r>
            <a:r>
              <a:rPr lang="en-GB" sz="3600" dirty="0"/>
              <a:t>s</a:t>
            </a:r>
            <a:r>
              <a:rPr lang="en-GB" sz="3600" b="1">
                <a:effectLst/>
              </a:rPr>
              <a:t>ervice </a:t>
            </a:r>
            <a:br>
              <a:rPr lang="en-GB" dirty="0">
                <a:effectLst/>
              </a:rPr>
            </a:br>
            <a:br>
              <a:rPr lang="en-US" dirty="0"/>
            </a:br>
            <a:endParaRPr lang="en-US" dirty="0"/>
          </a:p>
        </p:txBody>
      </p:sp>
      <p:pic>
        <p:nvPicPr>
          <p:cNvPr id="4" name="Picture 3" descr="A robot holding a tray&#10;&#10;Description automatically generated">
            <a:extLst>
              <a:ext uri="{FF2B5EF4-FFF2-40B4-BE49-F238E27FC236}">
                <a16:creationId xmlns:a16="http://schemas.microsoft.com/office/drawing/2014/main" id="{B42E795F-FD99-665C-5397-82057FE30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61" y="1600200"/>
            <a:ext cx="484967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83041"/>
      </p:ext>
    </p:extLst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8305800" cy="609600"/>
          </a:xfrm>
        </p:spPr>
        <p:txBody>
          <a:bodyPr/>
          <a:lstStyle/>
          <a:p>
            <a:pPr algn="ctr"/>
            <a:r>
              <a:rPr lang="en-US" dirty="0"/>
              <a:t>The behavioral consequences </a:t>
            </a:r>
            <a:br>
              <a:rPr lang="en-US" dirty="0"/>
            </a:br>
            <a:r>
              <a:rPr lang="en-US" dirty="0"/>
              <a:t>of customer service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4284" y="1600200"/>
            <a:ext cx="7929716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2000" dirty="0"/>
              <a:t>Positive behavioral intention indicators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Saying positive things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Recommending company or service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Paying a premium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Demonstrating loyalty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000" dirty="0"/>
              <a:t>Negative behavioral intention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Complaining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Spending less money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Signaling poised to leave the company</a:t>
            </a:r>
          </a:p>
        </p:txBody>
      </p:sp>
    </p:spTree>
    <p:extLst>
      <p:ext uri="{BB962C8B-B14F-4D97-AF65-F5344CB8AC3E}">
        <p14:creationId xmlns:p14="http://schemas.microsoft.com/office/powerpoint/2010/main" val="1093856988"/>
      </p:ext>
    </p:extLst>
  </p:cSld>
  <p:clrMapOvr>
    <a:masterClrMapping/>
  </p:clrMapOvr>
  <p:transition spd="med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467600" cy="609600"/>
          </a:xfrm>
        </p:spPr>
        <p:txBody>
          <a:bodyPr/>
          <a:lstStyle/>
          <a:p>
            <a:pPr algn="ctr"/>
            <a:r>
              <a:rPr lang="en-US" dirty="0"/>
              <a:t>Behavioral and financial consequences of service quality</a:t>
            </a:r>
          </a:p>
        </p:txBody>
      </p:sp>
      <p:pic>
        <p:nvPicPr>
          <p:cNvPr id="4137" name="Picture 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14423"/>
            <a:ext cx="5486400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736640"/>
      </p:ext>
    </p:extLst>
  </p:cSld>
  <p:clrMapOvr>
    <a:masterClrMapping/>
  </p:clrMapOvr>
  <p:transition spd="med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8305800" cy="609600"/>
          </a:xfrm>
        </p:spPr>
        <p:txBody>
          <a:bodyPr/>
          <a:lstStyle/>
          <a:p>
            <a:pPr algn="ctr"/>
            <a:r>
              <a:rPr lang="en-US" dirty="0"/>
              <a:t>The Apostle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7E013C-0CC2-4CE0-619B-1746F10E3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59555"/>
            <a:ext cx="7772400" cy="539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17109"/>
      </p:ext>
    </p:extLst>
  </p:cSld>
  <p:clrMapOvr>
    <a:masterClrMapping/>
  </p:clrMapOvr>
  <p:transition spd="med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8305800" cy="609600"/>
          </a:xfrm>
        </p:spPr>
        <p:txBody>
          <a:bodyPr/>
          <a:lstStyle/>
          <a:p>
            <a:pPr algn="ctr"/>
            <a:r>
              <a:rPr lang="en-US" dirty="0"/>
              <a:t>The service profit chain 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990600"/>
            <a:ext cx="8153400" cy="6170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2000" dirty="0">
                <a:latin typeface="+mn-lt"/>
              </a:rPr>
              <a:t>Employee satisfaction, loyalty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>
                <a:latin typeface="+mn-lt"/>
              </a:rPr>
              <a:t>Internal service quality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>
                <a:latin typeface="+mn-lt"/>
              </a:rPr>
              <a:t>Employee productivity</a:t>
            </a:r>
          </a:p>
          <a:p>
            <a:r>
              <a:rPr lang="en-US" sz="2000" dirty="0">
                <a:latin typeface="+mn-lt"/>
              </a:rPr>
              <a:t> 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en-US" sz="2000" dirty="0">
                <a:latin typeface="+mn-lt"/>
              </a:rPr>
              <a:t>Customer satisfaction, loyalty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>
                <a:latin typeface="+mn-lt"/>
              </a:rPr>
              <a:t>Value of services provided to the customer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>
                <a:latin typeface="+mn-lt"/>
              </a:rPr>
              <a:t>Customer retention</a:t>
            </a:r>
          </a:p>
          <a:p>
            <a:r>
              <a:rPr lang="en-US" sz="2000" dirty="0">
                <a:latin typeface="+mn-lt"/>
              </a:rPr>
              <a:t> 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en-US" sz="2000" dirty="0">
                <a:latin typeface="+mn-lt"/>
              </a:rPr>
              <a:t>Lifetime value of a customer (CLV)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>
                <a:latin typeface="+mn-lt"/>
              </a:rPr>
              <a:t>Financial value of long-term relationships 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>
                <a:latin typeface="+mn-lt"/>
              </a:rPr>
              <a:t>Potential lifetime revenue</a:t>
            </a:r>
          </a:p>
          <a:p>
            <a:pPr marL="1257300" lvl="2" indent="-342900">
              <a:spcBef>
                <a:spcPts val="600"/>
              </a:spcBef>
              <a:buFont typeface="Calibri" pitchFamily="34" charset="0"/>
              <a:buChar char="₋"/>
            </a:pPr>
            <a:r>
              <a:rPr lang="en-US" sz="2000" dirty="0">
                <a:latin typeface="+mn-lt"/>
              </a:rPr>
              <a:t>Average lifespan</a:t>
            </a:r>
          </a:p>
          <a:p>
            <a:pPr marL="1257300" lvl="2" indent="-342900">
              <a:spcBef>
                <a:spcPts val="600"/>
              </a:spcBef>
              <a:buFont typeface="Calibri" pitchFamily="34" charset="0"/>
              <a:buChar char="₋"/>
            </a:pPr>
            <a:r>
              <a:rPr lang="en-US" sz="2000" dirty="0">
                <a:latin typeface="+mn-lt"/>
              </a:rPr>
              <a:t>Sales of additional products and services </a:t>
            </a:r>
          </a:p>
          <a:p>
            <a:pPr marL="1257300" lvl="2" indent="-342900">
              <a:spcBef>
                <a:spcPts val="600"/>
              </a:spcBef>
              <a:buFont typeface="Calibri" pitchFamily="34" charset="0"/>
              <a:buChar char="₋"/>
            </a:pPr>
            <a:r>
              <a:rPr lang="en-US" sz="2000" dirty="0">
                <a:latin typeface="+mn-lt"/>
              </a:rPr>
              <a:t>Referrals</a:t>
            </a:r>
          </a:p>
          <a:p>
            <a:pPr>
              <a:spcBef>
                <a:spcPts val="600"/>
              </a:spcBef>
            </a:pPr>
            <a:r>
              <a:rPr lang="en-GB" sz="2000" dirty="0">
                <a:effectLst/>
                <a:latin typeface="+mn-lt"/>
              </a:rPr>
              <a:t>The CLV for an average Starbucks customer is over $14,000, and for Ritz-Carlton it is an impressive $250,000 </a:t>
            </a:r>
            <a:endParaRPr lang="en-GB" sz="2000" dirty="0">
              <a:latin typeface="+mn-lt"/>
            </a:endParaRPr>
          </a:p>
          <a:p>
            <a:pPr marL="342900" indent="-342900">
              <a:spcBef>
                <a:spcPts val="600"/>
              </a:spcBef>
              <a:buFont typeface="Calibri" pitchFamily="34" charset="0"/>
              <a:buChar char="₋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05362410"/>
      </p:ext>
    </p:extLst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245" y="304800"/>
            <a:ext cx="8305800" cy="609600"/>
          </a:xfrm>
        </p:spPr>
        <p:txBody>
          <a:bodyPr/>
          <a:lstStyle/>
          <a:p>
            <a:pPr algn="ctr"/>
            <a:r>
              <a:rPr lang="en-US" dirty="0"/>
              <a:t>The service profit chain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/>
          <a:stretch/>
        </p:blipFill>
        <p:spPr bwMode="auto">
          <a:xfrm>
            <a:off x="762000" y="1676401"/>
            <a:ext cx="8610600" cy="3323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6583799"/>
      </p:ext>
    </p:extLst>
  </p:cSld>
  <p:clrMapOvr>
    <a:masterClrMapping/>
  </p:clrMapOvr>
  <p:transition spd="med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8229600" cy="685800"/>
          </a:xfrm>
        </p:spPr>
        <p:txBody>
          <a:bodyPr/>
          <a:lstStyle/>
          <a:p>
            <a:pPr algn="ctr"/>
            <a:r>
              <a:rPr lang="en-US" dirty="0"/>
              <a:t>Offensive and defensive marketing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371600" y="1600200"/>
            <a:ext cx="70104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en-US" dirty="0"/>
              <a:t>Offensive marketing 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Attract more, better customers 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Improve reputation </a:t>
            </a:r>
          </a:p>
          <a:p>
            <a:pPr marL="1200150" lvl="2" indent="-285750">
              <a:spcBef>
                <a:spcPts val="600"/>
              </a:spcBef>
              <a:buFont typeface="Calibri" pitchFamily="34" charset="0"/>
              <a:buChar char="₋"/>
            </a:pPr>
            <a:r>
              <a:rPr lang="en-US" dirty="0"/>
              <a:t>Higher market share </a:t>
            </a:r>
          </a:p>
          <a:p>
            <a:pPr marL="1200150" lvl="2" indent="-285750">
              <a:spcBef>
                <a:spcPts val="600"/>
              </a:spcBef>
              <a:buFont typeface="Calibri" pitchFamily="34" charset="0"/>
              <a:buChar char="₋"/>
            </a:pPr>
            <a:r>
              <a:rPr lang="en-US" dirty="0"/>
              <a:t>Price premiums</a:t>
            </a:r>
          </a:p>
          <a:p>
            <a:endParaRPr lang="en-US" dirty="0"/>
          </a:p>
          <a:p>
            <a:pPr marL="285750" indent="-285750">
              <a:buFont typeface="Courier New" pitchFamily="49" charset="0"/>
              <a:buChar char="o"/>
            </a:pPr>
            <a:r>
              <a:rPr lang="en-US" dirty="0"/>
              <a:t>Defensive marketing</a:t>
            </a:r>
          </a:p>
          <a:p>
            <a:pPr marL="746125" indent="-3492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Retain existing customers</a:t>
            </a:r>
          </a:p>
          <a:p>
            <a:pPr marL="746125" indent="-3492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Longtime customer more profitable </a:t>
            </a:r>
          </a:p>
          <a:p>
            <a:pPr marL="746125" indent="-3492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Lower costs </a:t>
            </a:r>
          </a:p>
          <a:p>
            <a:pPr marL="746125" indent="-3492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Attracting a new customer five times more costly</a:t>
            </a:r>
          </a:p>
        </p:txBody>
      </p:sp>
    </p:spTree>
    <p:extLst>
      <p:ext uri="{BB962C8B-B14F-4D97-AF65-F5344CB8AC3E}">
        <p14:creationId xmlns:p14="http://schemas.microsoft.com/office/powerpoint/2010/main" val="2006573305"/>
      </p:ext>
    </p:extLst>
  </p:cSld>
  <p:clrMapOvr>
    <a:masterClrMapping/>
  </p:clrMapOvr>
  <p:transition spd="med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299" y="228600"/>
            <a:ext cx="7924800" cy="685800"/>
          </a:xfrm>
        </p:spPr>
        <p:txBody>
          <a:bodyPr/>
          <a:lstStyle/>
          <a:p>
            <a:pPr algn="ctr"/>
            <a:r>
              <a:rPr lang="en-US" dirty="0"/>
              <a:t>Offensive and defensive </a:t>
            </a:r>
            <a:br>
              <a:rPr lang="en-US" dirty="0"/>
            </a:br>
            <a:r>
              <a:rPr lang="en-US" dirty="0"/>
              <a:t>marketing effects of service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9" y="838200"/>
            <a:ext cx="8077201" cy="555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65409"/>
      </p:ext>
    </p:extLst>
  </p:cSld>
  <p:clrMapOvr>
    <a:masterClrMapping/>
  </p:clrMapOvr>
  <p:transition spd="med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484" y="304800"/>
            <a:ext cx="8099322" cy="609600"/>
          </a:xfrm>
        </p:spPr>
        <p:txBody>
          <a:bodyPr/>
          <a:lstStyle/>
          <a:p>
            <a:pPr algn="ctr"/>
            <a:r>
              <a:rPr lang="en-US" dirty="0"/>
              <a:t>Financial implications of </a:t>
            </a:r>
            <a:br>
              <a:rPr lang="en-US" dirty="0"/>
            </a:br>
            <a:r>
              <a:rPr lang="en-US" dirty="0"/>
              <a:t>poor customer service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1172004" y="1752600"/>
            <a:ext cx="7836801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GB" sz="2000" dirty="0">
                <a:effectLst/>
                <a:latin typeface="PalatinoLinotype"/>
              </a:rPr>
              <a:t>More than half of consumers reduce or stop spending with a brand after a negative customer experience (see next slide)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GB" sz="2000" dirty="0">
                <a:effectLst/>
                <a:latin typeface="PalatinoLinotype"/>
              </a:rPr>
              <a:t>Businesses are forced to spend more on customer acquisition, trying to replace losses in their customer base </a:t>
            </a:r>
            <a:endParaRPr lang="en-GB" sz="20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GB" sz="2000" dirty="0">
                <a:effectLst/>
                <a:latin typeface="PalatinoLinotype"/>
              </a:rPr>
              <a:t>Some customers that defect after poor service can turn into what are called ‘terrorists,’ who are desperate to tell others about their unhappy experiences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GB" sz="2000" dirty="0">
                <a:effectLst/>
                <a:latin typeface="PalatinoLinotype"/>
              </a:rPr>
              <a:t>With the advent of social media, customer service terrorists can vent their anger in less expensive ways, and still reach a very wide audience </a:t>
            </a:r>
            <a:endParaRPr lang="en-GB" sz="20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endParaRPr lang="en-GB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156929"/>
      </p:ext>
    </p:extLst>
  </p:cSld>
  <p:clrMapOvr>
    <a:masterClrMapping/>
  </p:clrMapOvr>
  <p:transition spd="med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6D76C-516E-ED65-D7BE-6737729B0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8229600" cy="1295400"/>
          </a:xfrm>
        </p:spPr>
        <p:txBody>
          <a:bodyPr/>
          <a:lstStyle/>
          <a:p>
            <a:r>
              <a:rPr lang="en-GB" sz="2800" dirty="0">
                <a:effectLst/>
                <a:latin typeface="MyriadPro"/>
              </a:rPr>
              <a:t>How customers change their spending after poor experiences across industries </a:t>
            </a:r>
            <a:br>
              <a:rPr lang="en-GB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B4EEA5-29B8-ADFF-7126-0B2B8D7E57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371600"/>
            <a:ext cx="8229600" cy="4953000"/>
          </a:xfrm>
        </p:spPr>
      </p:pic>
    </p:spTree>
    <p:extLst>
      <p:ext uri="{BB962C8B-B14F-4D97-AF65-F5344CB8AC3E}">
        <p14:creationId xmlns:p14="http://schemas.microsoft.com/office/powerpoint/2010/main" val="3067498677"/>
      </p:ext>
    </p:extLst>
  </p:cSld>
  <p:clrMapOvr>
    <a:masterClrMapping/>
  </p:clrMapOvr>
  <p:transition spd="med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24CEB-EB0B-0614-5FFE-15C760890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1"/>
            <a:ext cx="8240806" cy="1373841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Case study: Marina Bay Sands, Singapore</a:t>
            </a:r>
            <a:br>
              <a:rPr lang="en-GB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GB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8BC3E-15C3-5A91-DCBB-C5DF9FC14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066800"/>
            <a:ext cx="8382000" cy="4953000"/>
          </a:xfrm>
        </p:spPr>
        <p:txBody>
          <a:bodyPr>
            <a:normAutofit/>
          </a:bodyPr>
          <a:lstStyle/>
          <a:p>
            <a:r>
              <a:rPr lang="en-GB" sz="1800" b="0" dirty="0">
                <a:solidFill>
                  <a:srgbClr val="000000"/>
                </a:solidFill>
                <a:ea typeface="Times New Roman" panose="02020603050405020304" pitchFamily="18" charset="0"/>
              </a:rPr>
              <a:t>The Marina Bay Sands (MBS) is an integrated resort that includes a luxury hotel with over 2,200 rooms, a shopping mall featuring high-end brands, celebrity chef restaurants, </a:t>
            </a:r>
            <a:r>
              <a:rPr lang="en-GB" sz="18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theaters</a:t>
            </a:r>
            <a:r>
              <a:rPr lang="en-GB" sz="1800" b="0" dirty="0">
                <a:solidFill>
                  <a:srgbClr val="000000"/>
                </a:solidFill>
                <a:ea typeface="Times New Roman" panose="02020603050405020304" pitchFamily="18" charset="0"/>
              </a:rPr>
              <a:t>, and convention spaces. </a:t>
            </a:r>
            <a:endParaRPr lang="en-GB" sz="1800" b="0" dirty="0">
              <a:ea typeface="Times New Roman" panose="02020603050405020304" pitchFamily="18" charset="0"/>
            </a:endParaRPr>
          </a:p>
          <a:p>
            <a:r>
              <a:rPr lang="en-GB" sz="1800" b="0" dirty="0">
                <a:solidFill>
                  <a:srgbClr val="000000"/>
                </a:solidFill>
                <a:ea typeface="Times New Roman" panose="02020603050405020304" pitchFamily="18" charset="0"/>
              </a:rPr>
              <a:t>The resort annually attracts about 45 million visitors </a:t>
            </a:r>
          </a:p>
          <a:p>
            <a:r>
              <a:rPr lang="en-GB" sz="1800" b="0" dirty="0">
                <a:solidFill>
                  <a:srgbClr val="000000"/>
                </a:solidFill>
                <a:ea typeface="Times New Roman" panose="02020603050405020304" pitchFamily="18" charset="0"/>
              </a:rPr>
              <a:t>The development of MBS has had a significant economic impact on Singapore</a:t>
            </a:r>
            <a:endParaRPr lang="en-GB" sz="1800" b="0" dirty="0">
              <a:ea typeface="Times New Roman" panose="02020603050405020304" pitchFamily="18" charset="0"/>
            </a:endParaRPr>
          </a:p>
          <a:p>
            <a:r>
              <a:rPr lang="en-GB" sz="1800" b="0" spc="23" dirty="0">
                <a:solidFill>
                  <a:srgbClr val="000000"/>
                </a:solidFill>
                <a:ea typeface="Times New Roman" panose="02020603050405020304" pitchFamily="18" charset="0"/>
              </a:rPr>
              <a:t>The casino itself takes up 15,000-square-metres of space in the resort, and features about 500 gaming tables, 1,600 slot machines (locals call them ‘jackpot machines’) as well as more than 30 private gaming rooms. </a:t>
            </a:r>
            <a:endParaRPr lang="en-GB" sz="1800" b="0" dirty="0">
              <a:ea typeface="Times New Roman" panose="02020603050405020304" pitchFamily="18" charset="0"/>
            </a:endParaRPr>
          </a:p>
          <a:p>
            <a:r>
              <a:rPr lang="en-GB" sz="1800" b="0" spc="23" dirty="0">
                <a:solidFill>
                  <a:srgbClr val="000000"/>
                </a:solidFill>
                <a:ea typeface="Times New Roman" panose="02020603050405020304" pitchFamily="18" charset="0"/>
              </a:rPr>
              <a:t>In the casino’s own words </a:t>
            </a:r>
            <a:r>
              <a:rPr lang="en-GB" sz="1800" b="0" i="1" spc="23" dirty="0">
                <a:solidFill>
                  <a:srgbClr val="000000"/>
                </a:solidFill>
                <a:ea typeface="Times New Roman" panose="02020603050405020304" pitchFamily="18" charset="0"/>
              </a:rPr>
              <a:t>“Marina Bay Sands offers a vast selection of the newest and most popular electronic gaming machines worldwide. Their collection of machines features more than 250 themes and game titles to choose from” </a:t>
            </a:r>
            <a:endParaRPr lang="en-GB" sz="1800" b="0" i="1" dirty="0"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A city skyline at night&#10;&#10;Description automatically generated">
            <a:extLst>
              <a:ext uri="{FF2B5EF4-FFF2-40B4-BE49-F238E27FC236}">
                <a16:creationId xmlns:a16="http://schemas.microsoft.com/office/drawing/2014/main" id="{0B98943E-B925-1C10-382B-703AF16FE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714657"/>
            <a:ext cx="6400800" cy="211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36963"/>
      </p:ext>
    </p:extLst>
  </p:cSld>
  <p:clrMapOvr>
    <a:masterClrMapping/>
  </p:clrMapOvr>
  <p:transition spd="med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8382000" cy="609600"/>
          </a:xfrm>
        </p:spPr>
        <p:txBody>
          <a:bodyPr/>
          <a:lstStyle/>
          <a:p>
            <a:pPr algn="ctr"/>
            <a:r>
              <a:rPr lang="en-US" dirty="0"/>
              <a:t>Topics covered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00" y="1295400"/>
            <a:ext cx="7772400" cy="5334000"/>
          </a:xfrm>
        </p:spPr>
        <p:txBody>
          <a:bodyPr/>
          <a:lstStyle/>
          <a:p>
            <a:pPr lvl="1">
              <a:buFont typeface="Courier New" pitchFamily="49" charset="0"/>
              <a:buChar char="o"/>
            </a:pPr>
            <a:r>
              <a:rPr lang="en-US" b="0" dirty="0"/>
              <a:t>Relative importance of the service economy</a:t>
            </a:r>
          </a:p>
          <a:p>
            <a:pPr lvl="1">
              <a:buFont typeface="Courier New" pitchFamily="49" charset="0"/>
              <a:buChar char="o"/>
            </a:pPr>
            <a:r>
              <a:rPr lang="en-US" b="0" dirty="0"/>
              <a:t>Impact of service quality on market share, price and profits</a:t>
            </a:r>
          </a:p>
          <a:p>
            <a:pPr lvl="1">
              <a:buFont typeface="Courier New" pitchFamily="49" charset="0"/>
              <a:buChar char="o"/>
            </a:pPr>
            <a:r>
              <a:rPr lang="en-US" b="0" dirty="0"/>
              <a:t>Behavioral consequences of customer service</a:t>
            </a:r>
          </a:p>
          <a:p>
            <a:pPr lvl="1">
              <a:buFont typeface="Courier New" pitchFamily="49" charset="0"/>
              <a:buChar char="o"/>
            </a:pPr>
            <a:r>
              <a:rPr lang="en-US" b="0" dirty="0"/>
              <a:t>Service profit chain</a:t>
            </a:r>
          </a:p>
          <a:p>
            <a:pPr lvl="1">
              <a:buFont typeface="Courier New" pitchFamily="49" charset="0"/>
              <a:buChar char="o"/>
            </a:pPr>
            <a:r>
              <a:rPr lang="en-US" b="0" dirty="0"/>
              <a:t>Offensive and defensive marketing effects of service</a:t>
            </a:r>
          </a:p>
          <a:p>
            <a:pPr lvl="1">
              <a:buFont typeface="Courier New" pitchFamily="49" charset="0"/>
              <a:buChar char="o"/>
            </a:pPr>
            <a:r>
              <a:rPr lang="en-US" b="0" dirty="0"/>
              <a:t>The financial implications of poor customer service</a:t>
            </a:r>
          </a:p>
          <a:p>
            <a:pPr lvl="1">
              <a:buFont typeface="Courier New" pitchFamily="49" charset="0"/>
              <a:buChar char="o"/>
            </a:pPr>
            <a:endParaRPr lang="en-CA" b="0" dirty="0"/>
          </a:p>
          <a:p>
            <a:pPr>
              <a:buFont typeface="Courier New" pitchFamily="49" charset="0"/>
              <a:buChar char="o"/>
            </a:pPr>
            <a:endParaRPr lang="en-CA" b="0" dirty="0"/>
          </a:p>
        </p:txBody>
      </p:sp>
    </p:spTree>
    <p:extLst>
      <p:ext uri="{BB962C8B-B14F-4D97-AF65-F5344CB8AC3E}">
        <p14:creationId xmlns:p14="http://schemas.microsoft.com/office/powerpoint/2010/main" val="33757673"/>
      </p:ext>
    </p:extLst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343900" cy="609600"/>
          </a:xfrm>
        </p:spPr>
        <p:txBody>
          <a:bodyPr/>
          <a:lstStyle/>
          <a:p>
            <a:pPr algn="ctr"/>
            <a:r>
              <a:rPr lang="en-US" dirty="0"/>
              <a:t>‘At Your Service’ Spotlight: </a:t>
            </a:r>
            <a:br>
              <a:rPr lang="en-US" dirty="0"/>
            </a:br>
            <a:r>
              <a:rPr lang="en-US" sz="2800" dirty="0"/>
              <a:t>Scott Dunn Travel</a:t>
            </a:r>
            <a:br>
              <a:rPr lang="en-US" sz="2800" dirty="0"/>
            </a:b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990600" y="1290638"/>
            <a:ext cx="75438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i="1" dirty="0"/>
              <a:t>‘If you’re part of the DNA of the company, you understand the importance of the guest,’ Andrew Dunn.</a:t>
            </a:r>
          </a:p>
          <a:p>
            <a:pPr marL="285750" indent="-285750">
              <a:spcBef>
                <a:spcPts val="1200"/>
              </a:spcBef>
              <a:buFont typeface="Courier New" pitchFamily="49" charset="0"/>
              <a:buChar char="o"/>
            </a:pPr>
            <a:r>
              <a:rPr lang="en-US" dirty="0"/>
              <a:t>British luxury travel company established a benchmark for Alpine chalet holidays </a:t>
            </a:r>
          </a:p>
          <a:p>
            <a:pPr marL="285750" indent="-285750">
              <a:buFont typeface="Courier New" pitchFamily="49" charset="0"/>
              <a:buChar char="o"/>
            </a:pPr>
            <a:endParaRPr lang="en-US" dirty="0"/>
          </a:p>
          <a:p>
            <a:pPr marL="285750" indent="-285750">
              <a:buFont typeface="Courier New" pitchFamily="49" charset="0"/>
              <a:buChar char="o"/>
            </a:pPr>
            <a:r>
              <a:rPr lang="en-US" dirty="0"/>
              <a:t>70% repeat business through loyalty and referral </a:t>
            </a:r>
            <a:endParaRPr lang="en-US" sz="900" dirty="0"/>
          </a:p>
          <a:p>
            <a:pPr marL="746125" indent="-288925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/>
              <a:t>Differentiated on opulence and personal, high quality service</a:t>
            </a:r>
          </a:p>
          <a:p>
            <a:pPr marL="746125" lvl="1" indent="-288925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/>
              <a:t>Unexpected acts of kindness (U.A.K.s)</a:t>
            </a:r>
          </a:p>
          <a:p>
            <a:pPr marL="7429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/>
              <a:t>Undersells, over-delivers</a:t>
            </a:r>
          </a:p>
          <a:p>
            <a:pPr marL="457200">
              <a:spcAft>
                <a:spcPts val="1200"/>
              </a:spcAft>
            </a:pPr>
            <a:r>
              <a:rPr lang="en-US" b="1" dirty="0"/>
              <a:t> </a:t>
            </a:r>
          </a:p>
          <a:p>
            <a:endParaRPr lang="en-US" b="1" dirty="0"/>
          </a:p>
          <a:p>
            <a:endParaRPr lang="en-US" i="1" dirty="0"/>
          </a:p>
        </p:txBody>
      </p:sp>
      <p:pic>
        <p:nvPicPr>
          <p:cNvPr id="1026" name="Picture 2" descr="C:\Users\Karen\Downloads\Andrew Dunn of Scott Dunn Ch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360" y="4191000"/>
            <a:ext cx="3749040" cy="249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244210"/>
      </p:ext>
    </p:extLst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304800"/>
            <a:ext cx="6858000" cy="609600"/>
          </a:xfrm>
        </p:spPr>
        <p:txBody>
          <a:bodyPr/>
          <a:lstStyle/>
          <a:p>
            <a:pPr algn="ctr"/>
            <a:r>
              <a:rPr lang="en-US" dirty="0"/>
              <a:t>Service quality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219200" y="1508760"/>
            <a:ext cx="769620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i="1" dirty="0"/>
              <a:t>….customers’ perceptions of the service component of a product, and these perceptions are said to be based on five dimensions: reliability, assurance, empathy, responsiveness, and tangibles</a:t>
            </a:r>
          </a:p>
          <a:p>
            <a:pPr>
              <a:spcBef>
                <a:spcPts val="1200"/>
              </a:spcBef>
            </a:pPr>
            <a:endParaRPr lang="en-US" b="1" i="1" dirty="0"/>
          </a:p>
          <a:p>
            <a:pPr marL="285750" indent="-285750">
              <a:buFont typeface="Courier New" pitchFamily="49" charset="0"/>
              <a:buChar char="o"/>
            </a:pPr>
            <a:r>
              <a:rPr lang="en-US" dirty="0"/>
              <a:t>Evaluation of purchase, determine satisfaction and likelihood of repurchase </a:t>
            </a:r>
          </a:p>
          <a:p>
            <a:pPr marL="285750" indent="-285750">
              <a:spcBef>
                <a:spcPts val="1200"/>
              </a:spcBef>
              <a:buFont typeface="Courier New" pitchFamily="49" charset="0"/>
              <a:buChar char="o"/>
            </a:pPr>
            <a:r>
              <a:rPr lang="en-US" dirty="0"/>
              <a:t>Key factor in differentiating service products and building competitive advantage </a:t>
            </a:r>
          </a:p>
          <a:p>
            <a:pPr marL="285750" indent="-285750">
              <a:spcBef>
                <a:spcPts val="1200"/>
              </a:spcBef>
              <a:buFont typeface="Courier New" pitchFamily="49" charset="0"/>
              <a:buChar char="o"/>
            </a:pPr>
            <a:r>
              <a:rPr lang="en-US" dirty="0"/>
              <a:t>Impacts profits and other financial outcomes of the organization</a:t>
            </a:r>
          </a:p>
          <a:p>
            <a:pPr marL="285750" indent="-285750">
              <a:spcBef>
                <a:spcPts val="1200"/>
              </a:spcBef>
              <a:buFont typeface="Courier New" pitchFamily="49" charset="0"/>
              <a:buChar char="o"/>
            </a:pPr>
            <a:r>
              <a:rPr lang="en-US" dirty="0"/>
              <a:t>“Quality is far and away the chief factor in competitiveness” (Sharp, 2009: 91). </a:t>
            </a:r>
          </a:p>
          <a:p>
            <a:pPr marL="285750" indent="-285750">
              <a:spcBef>
                <a:spcPts val="1200"/>
              </a:spcBef>
              <a:buFont typeface="Courier New" pitchFamily="49" charset="0"/>
              <a:buChar char="o"/>
            </a:pPr>
            <a:r>
              <a:rPr lang="en-US" dirty="0"/>
              <a:t>Since the COVID-19 pandemic, customer expectations have been higher than ever</a:t>
            </a:r>
          </a:p>
          <a:p>
            <a:pPr marL="285750" indent="-285750">
              <a:spcBef>
                <a:spcPts val="1200"/>
              </a:spcBef>
              <a:buFont typeface="Courier New" pitchFamily="49" charset="0"/>
              <a:buChar char="o"/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 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pPr marL="285750" indent="-285750">
              <a:spcBef>
                <a:spcPts val="1200"/>
              </a:spcBef>
              <a:buFont typeface="Courier New" pitchFamily="49" charset="0"/>
              <a:buChar char="o"/>
            </a:pPr>
            <a:endParaRPr lang="en-US" dirty="0"/>
          </a:p>
          <a:p>
            <a:pPr marL="285750" indent="-285750">
              <a:spcBef>
                <a:spcPts val="1200"/>
              </a:spcBef>
              <a:buFont typeface="Courier New" pitchFamily="49" charset="0"/>
              <a:buChar char="o"/>
            </a:pPr>
            <a:endParaRPr lang="en-US" b="1" i="1" dirty="0"/>
          </a:p>
          <a:p>
            <a:pPr marL="285750" indent="-285750">
              <a:buFont typeface="Courier New" pitchFamily="49" charset="0"/>
              <a:buChar char="o"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10358493"/>
      </p:ext>
    </p:extLst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6858000" cy="609600"/>
          </a:xfrm>
        </p:spPr>
        <p:txBody>
          <a:bodyPr/>
          <a:lstStyle/>
          <a:p>
            <a:pPr algn="ctr"/>
            <a:r>
              <a:rPr lang="en-US" dirty="0"/>
              <a:t>Relative importance </a:t>
            </a:r>
            <a:br>
              <a:rPr lang="en-US" dirty="0"/>
            </a:br>
            <a:r>
              <a:rPr lang="en-US" dirty="0"/>
              <a:t>of the service economy</a:t>
            </a:r>
          </a:p>
        </p:txBody>
      </p:sp>
      <p:sp>
        <p:nvSpPr>
          <p:cNvPr id="4" name="Rectangle 3"/>
          <p:cNvSpPr/>
          <p:nvPr/>
        </p:nvSpPr>
        <p:spPr>
          <a:xfrm>
            <a:off x="1386840" y="1371600"/>
            <a:ext cx="77724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pPr marL="285750" indent="-285750"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/>
              <a:t>Shift from manufacturing to a focus on customer service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Quality service increasingly critical to success </a:t>
            </a:r>
          </a:p>
          <a:p>
            <a:r>
              <a:rPr lang="en-US" dirty="0"/>
              <a:t> </a:t>
            </a:r>
          </a:p>
          <a:p>
            <a:pPr marL="285750" indent="-285750"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/>
              <a:t>Services sector employment</a:t>
            </a: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45 % of the world’s total labor force</a:t>
            </a:r>
          </a:p>
          <a:p>
            <a:r>
              <a:rPr lang="en-US" dirty="0"/>
              <a:t> </a:t>
            </a:r>
          </a:p>
          <a:p>
            <a:pPr marL="285750" indent="-285750"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/>
              <a:t>Share in total economic activity increasing over time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Western countries, accounts for over 80% of GDP </a:t>
            </a:r>
          </a:p>
          <a:p>
            <a:r>
              <a:rPr lang="en-US" dirty="0"/>
              <a:t> </a:t>
            </a:r>
          </a:p>
          <a:p>
            <a:pPr marL="285750" indent="-285750"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/>
              <a:t>Rising trend expected to continue</a:t>
            </a: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Reflects higher consumer and business demand</a:t>
            </a: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Outsourcing of service-related activities </a:t>
            </a: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Information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1432491305"/>
      </p:ext>
    </p:extLst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304800"/>
            <a:ext cx="7429500" cy="1219200"/>
          </a:xfrm>
        </p:spPr>
        <p:txBody>
          <a:bodyPr/>
          <a:lstStyle/>
          <a:p>
            <a:pPr algn="ctr"/>
            <a:r>
              <a:rPr lang="en-US" dirty="0"/>
              <a:t>The impact of service quality on market share, price and profits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901700" y="1508760"/>
            <a:ext cx="8242300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endParaRPr lang="en-US" b="1" i="1" dirty="0"/>
          </a:p>
          <a:p>
            <a:pPr marL="342900" indent="-342900"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000" dirty="0"/>
              <a:t>Service quality is crucial for: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Differentiating service products 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Winning and retaining customers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Building a competitive advantage 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endParaRPr lang="en-US" sz="2000" dirty="0"/>
          </a:p>
          <a:p>
            <a:r>
              <a:rPr lang="en-US" dirty="0"/>
              <a:t> </a:t>
            </a:r>
          </a:p>
          <a:p>
            <a:pPr marL="285750" indent="-285750">
              <a:spcBef>
                <a:spcPts val="1200"/>
              </a:spcBef>
              <a:buFont typeface="Courier New" pitchFamily="49" charset="0"/>
              <a:buChar char="o"/>
            </a:pPr>
            <a:endParaRPr lang="en-US" dirty="0"/>
          </a:p>
          <a:p>
            <a:pPr marL="285750" indent="-285750">
              <a:spcBef>
                <a:spcPts val="1200"/>
              </a:spcBef>
              <a:buFont typeface="Courier New" pitchFamily="49" charset="0"/>
              <a:buChar char="o"/>
            </a:pPr>
            <a:endParaRPr lang="en-US" b="1" i="1" dirty="0"/>
          </a:p>
          <a:p>
            <a:pPr marL="285750" indent="-285750">
              <a:buFont typeface="Courier New" pitchFamily="49" charset="0"/>
              <a:buChar char="o"/>
            </a:pPr>
            <a:endParaRPr lang="en-US" i="1" dirty="0"/>
          </a:p>
        </p:txBody>
      </p:sp>
      <p:pic>
        <p:nvPicPr>
          <p:cNvPr id="5" name="Picture 4" descr="A diagram of a company's company's company's company's company's company's company's company's company's company's company's company'&#10;&#10;Description automatically generated">
            <a:extLst>
              <a:ext uri="{FF2B5EF4-FFF2-40B4-BE49-F238E27FC236}">
                <a16:creationId xmlns:a16="http://schemas.microsoft.com/office/drawing/2014/main" id="{5E95ECB4-5031-D282-98CD-E8A7CA996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636433"/>
            <a:ext cx="66421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55841"/>
      </p:ext>
    </p:extLst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772400" cy="609600"/>
          </a:xfrm>
        </p:spPr>
        <p:txBody>
          <a:bodyPr/>
          <a:lstStyle/>
          <a:p>
            <a:pPr algn="ctr"/>
            <a:r>
              <a:rPr lang="en-US" dirty="0"/>
              <a:t>Satisfaction measure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8" t="31310" b="7207"/>
          <a:stretch/>
        </p:blipFill>
        <p:spPr bwMode="auto">
          <a:xfrm>
            <a:off x="1167676" y="914400"/>
            <a:ext cx="7366724" cy="556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659611"/>
      </p:ext>
    </p:extLst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6858000" cy="609600"/>
          </a:xfrm>
        </p:spPr>
        <p:txBody>
          <a:bodyPr/>
          <a:lstStyle/>
          <a:p>
            <a:pPr algn="ctr"/>
            <a:r>
              <a:rPr lang="en-US" dirty="0"/>
              <a:t>High service quality means higher prices, profits and market share</a:t>
            </a:r>
          </a:p>
        </p:txBody>
      </p:sp>
      <p:sp>
        <p:nvSpPr>
          <p:cNvPr id="3" name="Rectangle 2"/>
          <p:cNvSpPr/>
          <p:nvPr/>
        </p:nvSpPr>
        <p:spPr>
          <a:xfrm>
            <a:off x="1341120" y="1600200"/>
            <a:ext cx="73152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925" lvl="1" indent="-288925">
              <a:buFont typeface="Courier New" pitchFamily="49" charset="0"/>
              <a:buChar char="o"/>
            </a:pPr>
            <a:r>
              <a:rPr lang="en-US" dirty="0"/>
              <a:t>Premium prices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~8 % higher price than competitors (Gale, 1992)</a:t>
            </a:r>
          </a:p>
          <a:p>
            <a:pPr marL="285750" lvl="1" indent="-285750">
              <a:buFont typeface="Courier New" pitchFamily="49" charset="0"/>
              <a:buChar char="o"/>
            </a:pPr>
            <a:endParaRPr lang="en-US" dirty="0"/>
          </a:p>
          <a:p>
            <a:pPr marL="285750" lvl="1" indent="-285750">
              <a:buFont typeface="Courier New" pitchFamily="49" charset="0"/>
              <a:buChar char="o"/>
            </a:pPr>
            <a:r>
              <a:rPr lang="en-US" dirty="0"/>
              <a:t>Retaining 5 % of customers 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en-US" dirty="0"/>
              <a:t>Increase profits by 25% -  85 % </a:t>
            </a:r>
          </a:p>
          <a:p>
            <a:endParaRPr lang="en-US" dirty="0"/>
          </a:p>
          <a:p>
            <a:pPr marL="288925" lvl="2" indent="-288925">
              <a:buFont typeface="Courier New" pitchFamily="49" charset="0"/>
              <a:buChar char="o"/>
            </a:pPr>
            <a:r>
              <a:rPr lang="en-US" dirty="0"/>
              <a:t>Higher-than-normal market share growth 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81939"/>
      </p:ext>
    </p:extLst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305800" cy="609600"/>
          </a:xfrm>
        </p:spPr>
        <p:txBody>
          <a:bodyPr/>
          <a:lstStyle/>
          <a:p>
            <a:pPr algn="ctr"/>
            <a:r>
              <a:rPr lang="en-US" dirty="0"/>
              <a:t>Snapshot: </a:t>
            </a:r>
            <a:br>
              <a:rPr lang="en-US" dirty="0"/>
            </a:br>
            <a:r>
              <a:rPr lang="en-US" sz="2800" dirty="0"/>
              <a:t>Jonathan Tisch, Loews Hotels &amp; Resorts</a:t>
            </a:r>
            <a:br>
              <a:rPr lang="en-US" sz="2800" dirty="0"/>
            </a:b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838200" y="1371600"/>
            <a:ext cx="83058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‘The Power of We’ - success cannot be achieved individually</a:t>
            </a:r>
          </a:p>
          <a:p>
            <a:endParaRPr lang="en-US" dirty="0"/>
          </a:p>
          <a:p>
            <a:pPr marL="342900" indent="-342900">
              <a:buFont typeface="Courier New" pitchFamily="49" charset="0"/>
              <a:buChar char="o"/>
            </a:pPr>
            <a:r>
              <a:rPr lang="en-US" dirty="0"/>
              <a:t>Professional philosophy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Building relationships with colleagues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Empowering employees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Collaborating with competitors </a:t>
            </a:r>
          </a:p>
          <a:p>
            <a:r>
              <a:rPr lang="en-US" dirty="0"/>
              <a:t> 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dirty="0"/>
              <a:t>Customer outreach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Beyond advertising campaigns 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“Buzz” and word-of-mouth marketing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Creates customer experiences</a:t>
            </a:r>
          </a:p>
          <a:p>
            <a:r>
              <a:rPr lang="en-US" dirty="0"/>
              <a:t> 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dirty="0"/>
              <a:t>Good Neighbor Policy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Comprehensive outreach program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Links business with communities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Advocates social responsibility</a:t>
            </a:r>
          </a:p>
          <a:p>
            <a:pPr lvl="1"/>
            <a:r>
              <a:rPr lang="en-US" dirty="0"/>
              <a:t>“At the heart of hospitality is the notion of making people feel comfortable, making people feel welcome and keeping them safe and secure” </a:t>
            </a:r>
          </a:p>
          <a:p>
            <a:pPr lvl="1"/>
            <a:r>
              <a:rPr lang="en-US" dirty="0"/>
              <a:t> 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26290"/>
            <a:ext cx="26670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09356"/>
      </p:ext>
    </p:extLst>
  </p:cSld>
  <p:clrMapOvr>
    <a:masterClrMapping/>
  </p:clrMapOvr>
  <p:transition spd="med">
    <p:fade thruBlk="1"/>
  </p:transition>
</p:sld>
</file>

<file path=ppt/theme/theme1.xml><?xml version="1.0" encoding="utf-8"?>
<a:theme xmlns:a="http://schemas.openxmlformats.org/drawingml/2006/main" name="Berrylishious design template">
  <a:themeElements>
    <a:clrScheme name="Office Theme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Berrylishious design template</Template>
  <TotalTime>452</TotalTime>
  <Words>895</Words>
  <Application>Microsoft Macintosh PowerPoint</Application>
  <PresentationFormat>On-screen Show (4:3)</PresentationFormat>
  <Paragraphs>142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Courier New</vt:lpstr>
      <vt:lpstr>MyriadPro</vt:lpstr>
      <vt:lpstr>PalatinoLinotype</vt:lpstr>
      <vt:lpstr>Tahoma</vt:lpstr>
      <vt:lpstr>Times New Roman</vt:lpstr>
      <vt:lpstr>Berrylishious design template</vt:lpstr>
      <vt:lpstr>Chapter 2 The financial and behavioral impacts of customer service   </vt:lpstr>
      <vt:lpstr>Topics covered</vt:lpstr>
      <vt:lpstr>‘At Your Service’ Spotlight:  Scott Dunn Travel </vt:lpstr>
      <vt:lpstr>Service quality</vt:lpstr>
      <vt:lpstr>Relative importance  of the service economy</vt:lpstr>
      <vt:lpstr>The impact of service quality on market share, price and profits</vt:lpstr>
      <vt:lpstr>Satisfaction measure</vt:lpstr>
      <vt:lpstr>High service quality means higher prices, profits and market share</vt:lpstr>
      <vt:lpstr>Snapshot:  Jonathan Tisch, Loews Hotels &amp; Resorts </vt:lpstr>
      <vt:lpstr>The behavioral consequences  of customer service</vt:lpstr>
      <vt:lpstr>Behavioral and financial consequences of service quality</vt:lpstr>
      <vt:lpstr>The Apostle Model</vt:lpstr>
      <vt:lpstr>The service profit chain </vt:lpstr>
      <vt:lpstr>The service profit chain</vt:lpstr>
      <vt:lpstr>Offensive and defensive marketing</vt:lpstr>
      <vt:lpstr>Offensive and defensive  marketing effects of service</vt:lpstr>
      <vt:lpstr>Financial implications of  poor customer service</vt:lpstr>
      <vt:lpstr>How customers change their spending after poor experiences across industries  </vt:lpstr>
      <vt:lpstr>Case study: Marina Bay Sands, Singapore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</dc:creator>
  <cp:lastModifiedBy>Hudson, Simon</cp:lastModifiedBy>
  <cp:revision>159</cp:revision>
  <cp:lastPrinted>1601-01-01T00:00:00Z</cp:lastPrinted>
  <dcterms:created xsi:type="dcterms:W3CDTF">2012-10-22T00:42:01Z</dcterms:created>
  <dcterms:modified xsi:type="dcterms:W3CDTF">2025-02-11T23:50:12Z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TC010900171033</vt:lpwstr>
  </property>
</Properties>
</file>